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58" r:id="rId5"/>
  </p:sldIdLst>
  <p:sldSz cx="6858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F27"/>
    <a:srgbClr val="20527D"/>
    <a:srgbClr val="9AAB51"/>
    <a:srgbClr val="F9F9F9"/>
    <a:srgbClr val="88A243"/>
    <a:srgbClr val="DBD537"/>
    <a:srgbClr val="BFD680"/>
    <a:srgbClr val="A4C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14" y="72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77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91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97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18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31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72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7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43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05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62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58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763E-505A-4744-933F-D4ECA28931BD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03FE-D8F5-4870-8AF1-11BF39865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4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7312" cy="6858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031733" y="1701040"/>
            <a:ext cx="366809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50" dirty="0">
                <a:latin typeface="Candara" panose="020E0502030303020204" pitchFamily="34" charset="0"/>
              </a:rPr>
              <a:t>PERCORSI FORMATIVI PER</a:t>
            </a:r>
          </a:p>
          <a:p>
            <a:pPr algn="ctr"/>
            <a:endParaRPr lang="it-IT" sz="1350" b="1" dirty="0">
              <a:latin typeface="Candara" panose="020E0502030303020204" pitchFamily="34" charset="0"/>
            </a:endParaRPr>
          </a:p>
          <a:p>
            <a:pPr algn="ctr"/>
            <a:r>
              <a:rPr lang="it-IT" sz="1350" b="1" dirty="0">
                <a:latin typeface="Candara" panose="020E0502030303020204" pitchFamily="34" charset="0"/>
              </a:rPr>
              <a:t>PROGETTISTI, TECNICI, </a:t>
            </a:r>
            <a:br>
              <a:rPr lang="it-IT" sz="1350" b="1" dirty="0">
                <a:latin typeface="Candara" panose="020E0502030303020204" pitchFamily="34" charset="0"/>
              </a:rPr>
            </a:br>
            <a:r>
              <a:rPr lang="it-IT" sz="1350" b="1" dirty="0">
                <a:latin typeface="Candara" panose="020E0502030303020204" pitchFamily="34" charset="0"/>
              </a:rPr>
              <a:t>COSTRUTTORI, INSTALLATORI </a:t>
            </a:r>
          </a:p>
          <a:p>
            <a:pPr algn="ctr"/>
            <a:endParaRPr lang="it-IT" sz="1350" b="1" dirty="0">
              <a:latin typeface="Candara" panose="020E0502030303020204" pitchFamily="34" charset="0"/>
            </a:endParaRPr>
          </a:p>
          <a:p>
            <a:pPr algn="ctr"/>
            <a:r>
              <a:rPr lang="it-IT" sz="1350" b="1" dirty="0">
                <a:latin typeface="Candara" panose="020E0502030303020204" pitchFamily="34" charset="0"/>
              </a:rPr>
              <a:t>STUDENTI DEGLI ISTITUTI TECNICI SUPERIORI</a:t>
            </a:r>
          </a:p>
          <a:p>
            <a:pPr algn="ctr"/>
            <a:endParaRPr lang="it-IT" sz="1350" dirty="0">
              <a:latin typeface="Candara" panose="020E0502030303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279410" y="3045946"/>
            <a:ext cx="3252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Candara" panose="020E0502030303020204" pitchFamily="34" charset="0"/>
              </a:rPr>
              <a:t>organizzato da </a:t>
            </a:r>
          </a:p>
          <a:p>
            <a:pPr algn="ctr"/>
            <a:r>
              <a:rPr lang="it-IT" sz="1200" dirty="0">
                <a:latin typeface="Candara" panose="020E0502030303020204" pitchFamily="34" charset="0"/>
              </a:rPr>
              <a:t>LUCENSE</a:t>
            </a:r>
          </a:p>
          <a:p>
            <a:pPr algn="ctr"/>
            <a:r>
              <a:rPr lang="it-IT" sz="1200" dirty="0">
                <a:latin typeface="Candara" panose="020E0502030303020204" pitchFamily="34" charset="0"/>
              </a:rPr>
              <a:t>INBAR, sez. Lucca</a:t>
            </a:r>
          </a:p>
          <a:p>
            <a:pPr algn="ctr"/>
            <a:r>
              <a:rPr lang="it-IT" sz="1200" dirty="0">
                <a:latin typeface="Candara" panose="020E0502030303020204" pitchFamily="34" charset="0"/>
              </a:rPr>
              <a:t>ENTE SCUOLA EDILE CTP LUCCA</a:t>
            </a:r>
          </a:p>
          <a:p>
            <a:pPr algn="ctr"/>
            <a:r>
              <a:rPr lang="it-IT" sz="1200" dirty="0">
                <a:latin typeface="Candara" panose="020E0502030303020204" pitchFamily="34" charset="0"/>
              </a:rPr>
              <a:t>CELSIUS</a:t>
            </a:r>
          </a:p>
          <a:p>
            <a:pPr algn="ctr"/>
            <a:endParaRPr lang="it-IT" sz="600" dirty="0" smtClean="0">
              <a:latin typeface="Candara" panose="020E0502030303020204" pitchFamily="34" charset="0"/>
            </a:endParaRPr>
          </a:p>
          <a:p>
            <a:pPr algn="ctr"/>
            <a:r>
              <a:rPr lang="it-IT" sz="1200" dirty="0" smtClean="0">
                <a:latin typeface="Candara" panose="020E0502030303020204" pitchFamily="34" charset="0"/>
              </a:rPr>
              <a:t>in collaborazione con </a:t>
            </a:r>
          </a:p>
          <a:p>
            <a:pPr algn="ctr"/>
            <a:endParaRPr lang="it-IT" sz="1200" dirty="0">
              <a:latin typeface="Candara" panose="020E0502030303020204" pitchFamily="34" charset="0"/>
            </a:endParaRPr>
          </a:p>
          <a:p>
            <a:pPr algn="ctr"/>
            <a:endParaRPr lang="it-IT" sz="1200" dirty="0">
              <a:latin typeface="Candara" panose="020E0502030303020204" pitchFamily="34" charset="0"/>
            </a:endParaRPr>
          </a:p>
          <a:p>
            <a:pPr algn="ctr"/>
            <a:endParaRPr lang="it-IT" sz="1200" dirty="0" smtClean="0">
              <a:latin typeface="Candara" panose="020E0502030303020204" pitchFamily="34" charset="0"/>
            </a:endParaRPr>
          </a:p>
          <a:p>
            <a:pPr algn="ctr"/>
            <a:endParaRPr lang="it-IT" sz="1200" dirty="0">
              <a:latin typeface="Candara" panose="020E0502030303020204" pitchFamily="34" charset="0"/>
            </a:endParaRPr>
          </a:p>
          <a:p>
            <a:pPr algn="ctr"/>
            <a:endParaRPr lang="it-IT" sz="1200" dirty="0" smtClean="0">
              <a:latin typeface="Candara" panose="020E0502030303020204" pitchFamily="34" charset="0"/>
            </a:endParaRPr>
          </a:p>
          <a:p>
            <a:pPr algn="ctr"/>
            <a:endParaRPr lang="it-IT" sz="1200" dirty="0">
              <a:latin typeface="Candara" panose="020E0502030303020204" pitchFamily="34" charset="0"/>
            </a:endParaRPr>
          </a:p>
          <a:p>
            <a:pPr algn="ctr"/>
            <a:endParaRPr lang="it-IT" sz="1200" dirty="0" smtClean="0">
              <a:latin typeface="Candara" panose="020E0502030303020204" pitchFamily="34" charset="0"/>
            </a:endParaRPr>
          </a:p>
          <a:p>
            <a:pPr algn="ctr"/>
            <a:endParaRPr lang="it-IT" sz="1200" dirty="0">
              <a:latin typeface="Candara" panose="020E0502030303020204" pitchFamily="34" charset="0"/>
            </a:endParaRPr>
          </a:p>
          <a:p>
            <a:pPr algn="ctr"/>
            <a:r>
              <a:rPr lang="it-IT" sz="1200" dirty="0" smtClean="0">
                <a:latin typeface="Candara" panose="020E0502030303020204" pitchFamily="34" charset="0"/>
              </a:rPr>
              <a:t>con </a:t>
            </a:r>
            <a:r>
              <a:rPr lang="it-IT" sz="1200" dirty="0">
                <a:latin typeface="Candara" panose="020E0502030303020204" pitchFamily="34" charset="0"/>
              </a:rPr>
              <a:t>il contributo di</a:t>
            </a:r>
          </a:p>
          <a:p>
            <a:pPr algn="ctr"/>
            <a:r>
              <a:rPr lang="it-IT" sz="1200" dirty="0">
                <a:latin typeface="Candara" panose="020E0502030303020204" pitchFamily="34" charset="0"/>
              </a:rPr>
              <a:t>FONDAZIONE CASSA DI RISPARMIO DI LUCCA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917819" y="1371219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i="1" dirty="0">
                <a:latin typeface="Candara" panose="020E0502030303020204" pitchFamily="34" charset="0"/>
              </a:rPr>
              <a:t>VII edizione  | 2019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77" y="192419"/>
            <a:ext cx="1611209" cy="114620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4" y="6185267"/>
            <a:ext cx="6873603" cy="6727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03" y="4361836"/>
            <a:ext cx="746450" cy="7464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41052" y="4448171"/>
            <a:ext cx="165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rgbClr val="205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Piattaforma Regionale per la competitività delle imprese toscane nell’edilizia </a:t>
            </a:r>
            <a:r>
              <a:rPr lang="it-IT" sz="800" i="1" dirty="0" smtClean="0">
                <a:solidFill>
                  <a:srgbClr val="205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sostenibile</a:t>
            </a:r>
            <a:endParaRPr lang="it-IT" sz="800" i="1" dirty="0">
              <a:solidFill>
                <a:srgbClr val="2052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56" y="5127617"/>
            <a:ext cx="393674" cy="5820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21" y="5127617"/>
            <a:ext cx="657362" cy="6573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12" y="5141603"/>
            <a:ext cx="1623926" cy="5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7312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34283" y="141485"/>
            <a:ext cx="6055766" cy="3562514"/>
          </a:xfrm>
          <a:prstGeom prst="rect">
            <a:avLst/>
          </a:prstGeom>
          <a:solidFill>
            <a:srgbClr val="9AAB51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IL CORSO</a:t>
            </a:r>
            <a:endParaRPr lang="it-IT" sz="75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VII edizione del percorso formativo che ha riscosso notevole successo negli ultimi anni tra i professionisti e i tecnici del settore edile. Con oltre 700 professionisti e imprese coinvolti a partire dal 2013 il Laboratorio del Costruire Sostenibile ha accompagnato aziende e tecnici nell’aggiornamento delle proprie competenze, verso la realizzazione/ristrutturazione di edifici con un basso impatto ambientale ed elevate prestazioni energetiche, che garantiscano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un elevato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comfort abitativo.</a:t>
            </a:r>
          </a:p>
          <a:p>
            <a:pPr algn="just"/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Il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“Laboratorio del Costruire Sostenibile” promuove l’</a:t>
            </a:r>
            <a:r>
              <a:rPr lang="it-IT" sz="1200" dirty="0">
                <a:solidFill>
                  <a:srgbClr val="505F27"/>
                </a:solidFill>
                <a:latin typeface="Candara" panose="020E0502030303020204" pitchFamily="34" charset="0"/>
              </a:rPr>
              <a:t>innovazione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 e la diffusione di una nuova cultura e di nuove competenze nel settore edile, come volano per la realizzazione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 la riqualificazione di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edifici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efficienti e sostenibili e nel </a:t>
            </a:r>
            <a:r>
              <a:rPr lang="it-IT" sz="1200" dirty="0" smtClean="0">
                <a:solidFill>
                  <a:srgbClr val="505F27"/>
                </a:solidFill>
                <a:latin typeface="Candara" panose="020E0502030303020204" pitchFamily="34" charset="0"/>
              </a:rPr>
              <a:t>contesto climatico mediterraneo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Inoltre il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percorso promuove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l’</a:t>
            </a:r>
            <a:r>
              <a:rPr lang="it-IT" sz="1200" dirty="0">
                <a:solidFill>
                  <a:srgbClr val="505F27"/>
                </a:solidFill>
                <a:latin typeface="Candara" panose="020E0502030303020204" pitchFamily="34" charset="0"/>
              </a:rPr>
              <a:t>integrazione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e la </a:t>
            </a:r>
            <a:r>
              <a:rPr lang="it-IT" sz="1200" dirty="0">
                <a:solidFill>
                  <a:srgbClr val="505F27"/>
                </a:solidFill>
                <a:latin typeface="Candara" panose="020E0502030303020204" pitchFamily="34" charset="0"/>
              </a:rPr>
              <a:t>cooperazione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 tra le diverse “figure” (progettisti, costruttori, installatori)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che operano nella realizzazione/riqualificazione di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un manufatto architettonico, nella convinzione che questo sia l’unico modo per poter ottenere risultati di qualità. </a:t>
            </a:r>
          </a:p>
          <a:p>
            <a:pPr algn="just"/>
            <a:endParaRPr lang="it-IT" sz="1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Anche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nel 2019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l’attività formativa si estenderà anche a coloro che saranno i protagonisti del futuro Sistema Edilizia,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gli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studenti degli Istituiti Tecnici della provincia di Lucca,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con un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progetto scolastico dedicato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  <a:endParaRPr lang="it-IT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526972" y="4391056"/>
            <a:ext cx="3163077" cy="2354491"/>
          </a:xfrm>
          <a:prstGeom prst="rect">
            <a:avLst/>
          </a:prstGeom>
          <a:solidFill>
            <a:srgbClr val="9AAB51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DESTINATARI</a:t>
            </a:r>
            <a:endParaRPr lang="it-IT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it-IT" sz="1050" dirty="0">
                <a:solidFill>
                  <a:schemeClr val="bg1"/>
                </a:solidFill>
                <a:latin typeface="Candara" panose="020E0502030303020204" pitchFamily="34" charset="0"/>
              </a:rPr>
              <a:t>Il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laboratorio è indirizzato a tutti i protagonisti del Sistema Edilizia con 2 percorsi indipendenti per:</a:t>
            </a:r>
          </a:p>
          <a:p>
            <a:pPr algn="just"/>
            <a:endParaRPr lang="it-IT" sz="1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it-IT" sz="1200" b="1" dirty="0">
                <a:solidFill>
                  <a:schemeClr val="bg1"/>
                </a:solidFill>
                <a:latin typeface="Candara" panose="020E0502030303020204" pitchFamily="34" charset="0"/>
              </a:rPr>
              <a:t>Professionisti del settore edile: </a:t>
            </a:r>
          </a:p>
          <a:p>
            <a:pPr algn="just"/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Architetti, Ingegneri, Geometri, Tecnici, Dipendenti Pubblici, Costruttori,  Impresari, Installatori, Elettricisti, Idraulici, Finitori edili, Studenti Universitari e Neo-Laureati.</a:t>
            </a:r>
          </a:p>
          <a:p>
            <a:pPr algn="just"/>
            <a:endParaRPr lang="it-IT" sz="1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it-IT" sz="1200" b="1" dirty="0">
                <a:solidFill>
                  <a:schemeClr val="bg1"/>
                </a:solidFill>
                <a:latin typeface="Candara" panose="020E0502030303020204" pitchFamily="34" charset="0"/>
              </a:rPr>
              <a:t>Studenti degli Istituti Tecnici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309866" y="3793612"/>
            <a:ext cx="4953477" cy="523220"/>
          </a:xfrm>
          <a:prstGeom prst="rect">
            <a:avLst/>
          </a:prstGeom>
          <a:solidFill>
            <a:srgbClr val="9AAB51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PERIODO </a:t>
            </a:r>
            <a:r>
              <a:rPr lang="it-IT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DI SVOLGIMENTO</a:t>
            </a:r>
          </a:p>
          <a:p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Il corso si svolgerà a Lucca nel periodo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b="1" dirty="0" smtClean="0">
                <a:solidFill>
                  <a:srgbClr val="505F27"/>
                </a:solidFill>
                <a:latin typeface="Candara" panose="020E0502030303020204" pitchFamily="34" charset="0"/>
              </a:rPr>
              <a:t>Ottobre </a:t>
            </a:r>
            <a:r>
              <a:rPr lang="it-IT" sz="1200" b="1" dirty="0">
                <a:solidFill>
                  <a:srgbClr val="505F27"/>
                </a:solidFill>
                <a:latin typeface="Candara" panose="020E0502030303020204" pitchFamily="34" charset="0"/>
              </a:rPr>
              <a:t>- Dicembre </a:t>
            </a:r>
            <a:r>
              <a:rPr lang="it-IT" sz="1200" b="1" dirty="0" smtClean="0">
                <a:solidFill>
                  <a:srgbClr val="505F27"/>
                </a:solidFill>
                <a:latin typeface="Candara" panose="020E0502030303020204" pitchFamily="34" charset="0"/>
              </a:rPr>
              <a:t>2019 </a:t>
            </a:r>
            <a:endParaRPr lang="it-IT" sz="1200" b="1" dirty="0">
              <a:solidFill>
                <a:srgbClr val="505F27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10113" y="5519681"/>
            <a:ext cx="2548534" cy="1077218"/>
          </a:xfrm>
          <a:prstGeom prst="rect">
            <a:avLst/>
          </a:prstGeom>
          <a:solidFill>
            <a:srgbClr val="9AAB51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DURATA</a:t>
            </a:r>
            <a:endParaRPr lang="it-IT" sz="15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Professionisti del Settore Edile: 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da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7 a 21 ore (in base ai moduli scelti)</a:t>
            </a:r>
          </a:p>
          <a:p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Studenti degli Istituiti Tecnici: 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16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ore.</a:t>
            </a:r>
          </a:p>
        </p:txBody>
      </p:sp>
    </p:spTree>
    <p:extLst>
      <p:ext uri="{BB962C8B-B14F-4D97-AF65-F5344CB8AC3E}">
        <p14:creationId xmlns:p14="http://schemas.microsoft.com/office/powerpoint/2010/main" val="10667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7312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028418" y="289999"/>
            <a:ext cx="3685492" cy="1980029"/>
          </a:xfrm>
          <a:prstGeom prst="rect">
            <a:avLst/>
          </a:prstGeom>
          <a:solidFill>
            <a:srgbClr val="9AAB51">
              <a:alpha val="80000"/>
            </a:srgbClr>
          </a:solidFill>
        </p:spPr>
        <p:txBody>
          <a:bodyPr wrap="square">
            <a:spAutoFit/>
          </a:bodyPr>
          <a:lstStyle/>
          <a:p>
            <a:endParaRPr lang="it-IT" sz="8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it-IT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PERCORSO </a:t>
            </a:r>
            <a:r>
              <a:rPr lang="it-IT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PER PROFESSIONISTI DEL SETTORE EDILE </a:t>
            </a:r>
          </a:p>
          <a:p>
            <a:pPr>
              <a:lnSpc>
                <a:spcPts val="750"/>
              </a:lnSpc>
            </a:pPr>
            <a:endParaRPr lang="it-IT" sz="1350" b="1" dirty="0">
              <a:latin typeface="Candara" panose="020E0502030303020204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3 moduli monotematici di 7 ore ciascuno (totale 21 ore), frequentabili anche separatamente, articolati come nelle passate edizioni in Seminari di mezza giornata seguiti da incontri pomeridiani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dedicati a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Dimostrazioni o Applicazioni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Pratiche o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Visite di Cantiere sui temi trattati</a:t>
            </a:r>
            <a:r>
              <a:rPr lang="it-IT" sz="1350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028418" y="4530583"/>
            <a:ext cx="3685492" cy="1608517"/>
          </a:xfrm>
          <a:prstGeom prst="rect">
            <a:avLst/>
          </a:prstGeom>
          <a:solidFill>
            <a:srgbClr val="9AAB51">
              <a:alpha val="80000"/>
            </a:srgbClr>
          </a:solidFill>
        </p:spPr>
        <p:txBody>
          <a:bodyPr wrap="square">
            <a:spAutoFit/>
          </a:bodyPr>
          <a:lstStyle/>
          <a:p>
            <a:endParaRPr lang="it-IT" sz="8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it-IT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ACCREDITAMENTO</a:t>
            </a:r>
            <a:endParaRPr lang="it-IT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Il corso è accreditato  presso l’Ordine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degli Ingegneri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al Collegio dei Geometri di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Lucca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 patrocinato dall’Ordine degli Architetti PPC di Lucca.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Per la partecipazione al Modulo 2 saranno riconosciute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4 ore per l’agg.to “RSPP”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4 ore per l’agg.to “Coordinatore per la sicurezza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” 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028418" y="2558998"/>
            <a:ext cx="3685492" cy="1664558"/>
          </a:xfrm>
          <a:prstGeom prst="rect">
            <a:avLst/>
          </a:prstGeom>
          <a:solidFill>
            <a:srgbClr val="9AAB51">
              <a:alpha val="80000"/>
            </a:srgbClr>
          </a:solidFill>
        </p:spPr>
        <p:txBody>
          <a:bodyPr wrap="square">
            <a:spAutoFit/>
          </a:bodyPr>
          <a:lstStyle/>
          <a:p>
            <a:endParaRPr lang="it-IT" sz="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it-IT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PERCORSO PER STUDENTI DEGLI ISTITUTI TECNICI</a:t>
            </a:r>
          </a:p>
          <a:p>
            <a:pPr>
              <a:lnSpc>
                <a:spcPts val="750"/>
              </a:lnSpc>
            </a:pPr>
            <a:endParaRPr lang="it-IT" sz="1350" b="1" dirty="0">
              <a:latin typeface="Candara" panose="020E0502030303020204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1 incontro seminariale di introduzione alle tematiche del Building Information </a:t>
            </a:r>
            <a:r>
              <a:rPr lang="it-IT" sz="1200" dirty="0" err="1">
                <a:solidFill>
                  <a:schemeClr val="bg1"/>
                </a:solidFill>
                <a:latin typeface="Candara" panose="020E0502030303020204" pitchFamily="34" charset="0"/>
              </a:rPr>
              <a:t>Modeling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, BIM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e 3 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esercitazioni pratiche in laboratorio per approfondire e sviluppare contenuti </a:t>
            </a:r>
            <a:r>
              <a:rPr lang="it-IT" sz="1200" dirty="0">
                <a:solidFill>
                  <a:schemeClr val="bg1"/>
                </a:solidFill>
                <a:latin typeface="Candara" panose="020E0502030303020204" pitchFamily="34" charset="0"/>
              </a:rPr>
              <a:t>specifici.</a:t>
            </a:r>
          </a:p>
          <a:p>
            <a:endParaRPr lang="it-IT" sz="75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" y="6185267"/>
            <a:ext cx="6873603" cy="67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40"/>
          <p:cNvSpPr/>
          <p:nvPr/>
        </p:nvSpPr>
        <p:spPr>
          <a:xfrm>
            <a:off x="167949" y="1411026"/>
            <a:ext cx="6516000" cy="1152000"/>
          </a:xfrm>
          <a:prstGeom prst="rect">
            <a:avLst/>
          </a:prstGeom>
          <a:noFill/>
          <a:ln>
            <a:solidFill>
              <a:srgbClr val="88A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/>
          <p:nvPr/>
        </p:nvSpPr>
        <p:spPr>
          <a:xfrm>
            <a:off x="167950" y="143903"/>
            <a:ext cx="6516000" cy="1152000"/>
          </a:xfrm>
          <a:prstGeom prst="rect">
            <a:avLst/>
          </a:prstGeom>
          <a:noFill/>
          <a:ln>
            <a:solidFill>
              <a:srgbClr val="88A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19" name="Gruppo 18"/>
          <p:cNvGrpSpPr/>
          <p:nvPr/>
        </p:nvGrpSpPr>
        <p:grpSpPr>
          <a:xfrm>
            <a:off x="-171450" y="107579"/>
            <a:ext cx="7200000" cy="1040276"/>
            <a:chOff x="-1371600" y="478721"/>
            <a:chExt cx="9600000" cy="1387032"/>
          </a:xfrm>
        </p:grpSpPr>
        <p:sp>
          <p:nvSpPr>
            <p:cNvPr id="4" name="Rettangolo 3"/>
            <p:cNvSpPr/>
            <p:nvPr/>
          </p:nvSpPr>
          <p:spPr>
            <a:xfrm>
              <a:off x="-913233" y="615428"/>
              <a:ext cx="3429000" cy="861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it-IT" sz="2400" dirty="0">
                  <a:solidFill>
                    <a:srgbClr val="231F20"/>
                  </a:solidFill>
                  <a:latin typeface="Candara" panose="020E0502030303020204" pitchFamily="34" charset="0"/>
                </a:rPr>
                <a:t>MODULO 1</a:t>
              </a:r>
              <a:endParaRPr lang="it-IT" sz="12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  <a:p>
              <a:r>
                <a:rPr lang="it-IT" sz="1200" dirty="0">
                  <a:solidFill>
                    <a:srgbClr val="FFFFFF"/>
                  </a:solidFill>
                  <a:latin typeface="Candara" panose="020E0502030303020204" pitchFamily="34" charset="0"/>
                </a:rPr>
                <a:t>3 h</a:t>
              </a:r>
            </a:p>
          </p:txBody>
        </p:sp>
        <p:sp>
          <p:nvSpPr>
            <p:cNvPr id="8" name="Rettangolo 7"/>
            <p:cNvSpPr/>
            <p:nvPr/>
          </p:nvSpPr>
          <p:spPr>
            <a:xfrm>
              <a:off x="-1371600" y="1173528"/>
              <a:ext cx="9600000" cy="480000"/>
            </a:xfrm>
            <a:prstGeom prst="rect">
              <a:avLst/>
            </a:prstGeom>
            <a:solidFill>
              <a:srgbClr val="BFD680"/>
            </a:solidFill>
            <a:ln>
              <a:solidFill>
                <a:srgbClr val="A4C5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-917432" y="1188645"/>
              <a:ext cx="605028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500" dirty="0">
                  <a:solidFill>
                    <a:srgbClr val="231F20"/>
                  </a:solidFill>
                  <a:latin typeface="Candara" panose="020E0502030303020204" pitchFamily="34" charset="0"/>
                </a:rPr>
                <a:t>AGROFILIERA E EDILIZIA SOSTENIBILE</a:t>
              </a:r>
              <a:endParaRPr lang="it-IT" sz="1500" i="1" dirty="0">
                <a:solidFill>
                  <a:srgbClr val="231F20"/>
                </a:solidFill>
                <a:latin typeface="Candara" panose="020E0502030303020204" pitchFamily="34" charset="0"/>
              </a:endParaRPr>
            </a:p>
            <a:p>
              <a:endParaRPr lang="it-IT" sz="1200" i="1" dirty="0">
                <a:solidFill>
                  <a:srgbClr val="231F2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927619" y="478721"/>
              <a:ext cx="3873604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0" algn="l"/>
                </a:tabLst>
              </a:pPr>
              <a:r>
                <a:rPr lang="it-IT" sz="1050" i="1" dirty="0">
                  <a:latin typeface="Candara" panose="020E0502030303020204" pitchFamily="34" charset="0"/>
                </a:rPr>
                <a:t>Seminario</a:t>
              </a:r>
              <a:r>
                <a:rPr lang="it-IT" sz="1350" dirty="0">
                  <a:latin typeface="Candara" panose="020E0502030303020204" pitchFamily="34" charset="0"/>
                </a:rPr>
                <a:t>	 	4 ore</a:t>
              </a:r>
            </a:p>
            <a:p>
              <a:pPr algn="r">
                <a:tabLst>
                  <a:tab pos="0" algn="l"/>
                </a:tabLst>
              </a:pPr>
              <a:r>
                <a:rPr lang="it-IT" sz="1050" i="1" dirty="0">
                  <a:latin typeface="Candara" panose="020E0502030303020204" pitchFamily="34" charset="0"/>
                </a:rPr>
                <a:t>Applicazione pratica </a:t>
              </a:r>
              <a:r>
                <a:rPr lang="it-IT" sz="900" dirty="0">
                  <a:latin typeface="Candara" panose="020E0502030303020204" pitchFamily="34" charset="0"/>
                </a:rPr>
                <a:t>	</a:t>
              </a:r>
              <a:r>
                <a:rPr lang="it-IT" sz="1350" dirty="0">
                  <a:latin typeface="Candara" panose="020E0502030303020204" pitchFamily="34" charset="0"/>
                </a:rPr>
                <a:t>3 ore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-133576" y="1390943"/>
            <a:ext cx="7200000" cy="1127898"/>
            <a:chOff x="-1320194" y="2847888"/>
            <a:chExt cx="9772550" cy="1503863"/>
          </a:xfrm>
        </p:grpSpPr>
        <p:sp>
          <p:nvSpPr>
            <p:cNvPr id="11" name="Rettangolo 10"/>
            <p:cNvSpPr/>
            <p:nvPr/>
          </p:nvSpPr>
          <p:spPr>
            <a:xfrm>
              <a:off x="-874179" y="2900419"/>
              <a:ext cx="3429000" cy="861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it-IT" sz="2400" dirty="0">
                  <a:solidFill>
                    <a:srgbClr val="231F20"/>
                  </a:solidFill>
                  <a:latin typeface="Candara" panose="020E0502030303020204" pitchFamily="34" charset="0"/>
                </a:rPr>
                <a:t>MODULO 2</a:t>
              </a:r>
              <a:endParaRPr lang="it-IT" sz="12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  <a:p>
              <a:r>
                <a:rPr lang="it-IT" sz="1200" dirty="0">
                  <a:solidFill>
                    <a:srgbClr val="FFFFFF"/>
                  </a:solidFill>
                  <a:latin typeface="Candara" panose="020E0502030303020204" pitchFamily="34" charset="0"/>
                </a:rPr>
                <a:t>3 h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-859525" y="3613087"/>
              <a:ext cx="90289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500" dirty="0">
                  <a:solidFill>
                    <a:srgbClr val="231F20"/>
                  </a:solidFill>
                  <a:latin typeface="Candara" panose="020E0502030303020204" pitchFamily="34" charset="0"/>
                </a:rPr>
                <a:t>TETTI E COPERTURE ECOSOSTENIBILI: IL LAVORO DI QUALITÀ IN SICUREZZA</a:t>
              </a:r>
              <a:endParaRPr lang="it-IT" sz="1500" i="1" dirty="0">
                <a:solidFill>
                  <a:srgbClr val="231F20"/>
                </a:solidFill>
                <a:latin typeface="Candara" panose="020E0502030303020204" pitchFamily="34" charset="0"/>
              </a:endParaRPr>
            </a:p>
            <a:p>
              <a:endParaRPr lang="it-IT" sz="1500" i="1" dirty="0">
                <a:solidFill>
                  <a:srgbClr val="231F2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022865" y="2847888"/>
              <a:ext cx="3943228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0" algn="l"/>
                </a:tabLst>
              </a:pPr>
              <a:r>
                <a:rPr lang="it-IT" sz="1050" i="1" dirty="0">
                  <a:latin typeface="Candara" panose="020E0502030303020204" pitchFamily="34" charset="0"/>
                </a:rPr>
                <a:t>Seminario</a:t>
              </a:r>
              <a:r>
                <a:rPr lang="it-IT" sz="1350" dirty="0">
                  <a:latin typeface="Candara" panose="020E0502030303020204" pitchFamily="34" charset="0"/>
                </a:rPr>
                <a:t>	 	4 ore</a:t>
              </a:r>
            </a:p>
            <a:p>
              <a:pPr algn="r">
                <a:tabLst>
                  <a:tab pos="0" algn="l"/>
                </a:tabLst>
              </a:pPr>
              <a:r>
                <a:rPr lang="it-IT" sz="1050" i="1" dirty="0">
                  <a:latin typeface="Candara" panose="020E0502030303020204" pitchFamily="34" charset="0"/>
                </a:rPr>
                <a:t>Applicazione pratica </a:t>
              </a:r>
              <a:r>
                <a:rPr lang="it-IT" sz="900" dirty="0">
                  <a:latin typeface="Candara" panose="020E0502030303020204" pitchFamily="34" charset="0"/>
                </a:rPr>
                <a:t>	</a:t>
              </a:r>
              <a:r>
                <a:rPr lang="it-IT" sz="1350" dirty="0">
                  <a:latin typeface="Candara" panose="020E0502030303020204" pitchFamily="34" charset="0"/>
                </a:rPr>
                <a:t>3 ore</a:t>
              </a:r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-1320194" y="3463113"/>
              <a:ext cx="9772550" cy="480001"/>
            </a:xfrm>
            <a:prstGeom prst="rect">
              <a:avLst/>
            </a:prstGeom>
            <a:solidFill>
              <a:srgbClr val="A4C549"/>
            </a:solidFill>
            <a:ln>
              <a:solidFill>
                <a:srgbClr val="A4C5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-808119" y="3524073"/>
              <a:ext cx="9028988" cy="738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500" dirty="0">
                  <a:solidFill>
                    <a:srgbClr val="231F20"/>
                  </a:solidFill>
                  <a:latin typeface="Candara" panose="020E0502030303020204" pitchFamily="34" charset="0"/>
                </a:rPr>
                <a:t>TETTI E COPERTURE ECOSOSTENIBILI: IL LAVORO DI QUALITÀ IN SICUREZZA</a:t>
              </a:r>
              <a:endParaRPr lang="it-IT" sz="1500" i="1" dirty="0">
                <a:solidFill>
                  <a:srgbClr val="231F20"/>
                </a:solidFill>
                <a:latin typeface="Candara" panose="020E0502030303020204" pitchFamily="34" charset="0"/>
              </a:endParaRPr>
            </a:p>
            <a:p>
              <a:endParaRPr lang="it-IT" sz="1500" i="1" dirty="0">
                <a:solidFill>
                  <a:srgbClr val="231F2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98626" y="2687334"/>
            <a:ext cx="2571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solidFill>
                  <a:srgbClr val="231F20"/>
                </a:solidFill>
                <a:latin typeface="Candara" panose="020E0502030303020204" pitchFamily="34" charset="0"/>
              </a:rPr>
              <a:t>MODULO 3</a:t>
            </a:r>
            <a:endParaRPr lang="it-IT" sz="1200" dirty="0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r>
              <a:rPr lang="it-IT" sz="1200" dirty="0">
                <a:solidFill>
                  <a:srgbClr val="FFFFFF"/>
                </a:solidFill>
                <a:latin typeface="Candara" panose="020E0502030303020204" pitchFamily="34" charset="0"/>
              </a:rPr>
              <a:t>3 h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-110859" y="3154370"/>
            <a:ext cx="7200000" cy="577054"/>
          </a:xfrm>
          <a:prstGeom prst="rect">
            <a:avLst/>
          </a:prstGeom>
          <a:solidFill>
            <a:srgbClr val="88A243"/>
          </a:solidFill>
          <a:ln>
            <a:solidFill>
              <a:srgbClr val="A4C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6" name="Rettangolo 15"/>
          <p:cNvSpPr/>
          <p:nvPr/>
        </p:nvSpPr>
        <p:spPr>
          <a:xfrm>
            <a:off x="232126" y="3173618"/>
            <a:ext cx="45130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rgbClr val="231F20"/>
                </a:solidFill>
                <a:latin typeface="Candara" panose="020E0502030303020204" pitchFamily="34" charset="0"/>
              </a:rPr>
              <a:t>MIGLIORAMENTO STRUTTURALE NEL RESTAURO: COME UTILIZZARE IL SISMA BONUS</a:t>
            </a:r>
          </a:p>
          <a:p>
            <a:endParaRPr lang="it-IT" sz="1200" i="1" dirty="0">
              <a:solidFill>
                <a:srgbClr val="231F20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05825" y="975158"/>
            <a:ext cx="47247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i="1" dirty="0">
                <a:solidFill>
                  <a:srgbClr val="231F20"/>
                </a:solidFill>
                <a:latin typeface="Candara" panose="020E0502030303020204" pitchFamily="34" charset="0"/>
              </a:rPr>
              <a:t>Venerdì 18 ottobre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208566" y="2271851"/>
            <a:ext cx="47590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i="1" dirty="0">
                <a:solidFill>
                  <a:srgbClr val="231F20"/>
                </a:solidFill>
                <a:latin typeface="Candara" panose="020E0502030303020204" pitchFamily="34" charset="0"/>
              </a:rPr>
              <a:t>Venerdì 8 novembre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232126" y="3749778"/>
            <a:ext cx="47603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i="1" dirty="0">
                <a:solidFill>
                  <a:srgbClr val="231F20"/>
                </a:solidFill>
                <a:latin typeface="Candara" panose="020E0502030303020204" pitchFamily="34" charset="0"/>
              </a:rPr>
              <a:t>Venerdì </a:t>
            </a:r>
            <a:r>
              <a:rPr lang="it-IT" sz="1500" i="1" dirty="0" smtClean="0">
                <a:solidFill>
                  <a:srgbClr val="231F20"/>
                </a:solidFill>
                <a:latin typeface="Candara" panose="020E0502030303020204" pitchFamily="34" charset="0"/>
              </a:rPr>
              <a:t>29 </a:t>
            </a:r>
            <a:r>
              <a:rPr lang="it-IT" sz="1500" i="1" dirty="0">
                <a:solidFill>
                  <a:srgbClr val="231F20"/>
                </a:solidFill>
                <a:latin typeface="Candara" panose="020E0502030303020204" pitchFamily="34" charset="0"/>
              </a:rPr>
              <a:t>novembre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109013" y="2658304"/>
            <a:ext cx="2588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it-IT" sz="1050" i="1" dirty="0">
                <a:latin typeface="Candara" panose="020E0502030303020204" pitchFamily="34" charset="0"/>
              </a:rPr>
              <a:t>Seminario</a:t>
            </a:r>
            <a:r>
              <a:rPr lang="it-IT" sz="1350" dirty="0">
                <a:latin typeface="Candara" panose="020E0502030303020204" pitchFamily="34" charset="0"/>
              </a:rPr>
              <a:t>	 	4 ore</a:t>
            </a:r>
          </a:p>
          <a:p>
            <a:pPr algn="r">
              <a:tabLst>
                <a:tab pos="0" algn="l"/>
              </a:tabLst>
            </a:pPr>
            <a:r>
              <a:rPr lang="it-IT" sz="1050" i="1" dirty="0">
                <a:latin typeface="Candara" panose="020E0502030303020204" pitchFamily="34" charset="0"/>
              </a:rPr>
              <a:t>Applicazione pratica </a:t>
            </a:r>
            <a:r>
              <a:rPr lang="it-IT" sz="900" dirty="0">
                <a:latin typeface="Candara" panose="020E0502030303020204" pitchFamily="34" charset="0"/>
              </a:rPr>
              <a:t>	</a:t>
            </a:r>
            <a:r>
              <a:rPr lang="it-IT" sz="1350" dirty="0">
                <a:latin typeface="Candara" panose="020E0502030303020204" pitchFamily="34" charset="0"/>
              </a:rPr>
              <a:t>3 ore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107966" y="5378352"/>
            <a:ext cx="162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>
                <a:latin typeface="Candara" panose="020E0502030303020204" pitchFamily="34" charset="0"/>
              </a:rPr>
              <a:t>IVA esclusa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1125303" y="5872154"/>
            <a:ext cx="18694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>
                <a:latin typeface="Candara" panose="020E0502030303020204" pitchFamily="34" charset="0"/>
              </a:rPr>
              <a:t>Per dettagli e iscrizioni</a:t>
            </a:r>
            <a:r>
              <a:rPr lang="it-IT" sz="1350" dirty="0" smtClean="0">
                <a:latin typeface="Candara" panose="020E0502030303020204" pitchFamily="34" charset="0"/>
              </a:rPr>
              <a:t>:</a:t>
            </a:r>
            <a:endParaRPr lang="it-IT" sz="1350" dirty="0">
              <a:latin typeface="Candara" panose="020E0502030303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94250" y="2659808"/>
            <a:ext cx="6503437" cy="1414551"/>
          </a:xfrm>
          <a:prstGeom prst="rect">
            <a:avLst/>
          </a:prstGeom>
          <a:noFill/>
          <a:ln>
            <a:solidFill>
              <a:srgbClr val="88A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aphicFrame>
        <p:nvGraphicFramePr>
          <p:cNvPr id="39" name="Tabel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58028"/>
              </p:ext>
            </p:extLst>
          </p:nvPr>
        </p:nvGraphicFramePr>
        <p:xfrm>
          <a:off x="243699" y="4216413"/>
          <a:ext cx="6464466" cy="11468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32233"/>
                <a:gridCol w="3232233"/>
              </a:tblGrid>
              <a:tr h="27813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GRATUITO per architetti, studenti universitari, neolaureati e imprese</a:t>
                      </a:r>
                      <a:endParaRPr lang="it-IT" sz="1200" b="1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88A2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Candara" panose="020E0502030303020204" pitchFamily="34" charset="0"/>
                        </a:rPr>
                        <a:t>Quota di iscrizione</a:t>
                      </a:r>
                    </a:p>
                    <a:p>
                      <a:pPr algn="ctr"/>
                      <a:r>
                        <a:rPr lang="it-IT" sz="1200" dirty="0" smtClean="0">
                          <a:latin typeface="Candara" panose="020E0502030303020204" pitchFamily="34" charset="0"/>
                        </a:rPr>
                        <a:t>per modulo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30,00 €</a:t>
                      </a:r>
                    </a:p>
                  </a:txBody>
                  <a:tcPr marL="68580" marR="68580" marT="34290" marB="34290" anchor="ctr">
                    <a:solidFill>
                      <a:srgbClr val="505F27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Candara" panose="020E0502030303020204" pitchFamily="34" charset="0"/>
                        </a:rPr>
                        <a:t>Riduzione</a:t>
                      </a:r>
                    </a:p>
                    <a:p>
                      <a:pPr algn="ctr"/>
                      <a:r>
                        <a:rPr lang="it-IT" sz="1200" dirty="0" smtClean="0">
                          <a:latin typeface="Candara" panose="020E0502030303020204" pitchFamily="34" charset="0"/>
                        </a:rPr>
                        <a:t>3 moduli</a:t>
                      </a:r>
                      <a:endParaRPr lang="it-IT" sz="1200" b="1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70,00 €</a:t>
                      </a:r>
                    </a:p>
                  </a:txBody>
                  <a:tcPr marL="68580" marR="68580" marT="34290" marB="34290" anchor="ctr">
                    <a:solidFill>
                      <a:srgbClr val="505F27"/>
                    </a:solidFill>
                  </a:tcPr>
                </a:tc>
              </a:tr>
            </a:tbl>
          </a:graphicData>
        </a:graphic>
      </p:graphicFrame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0" r="24866" b="21379"/>
          <a:stretch/>
        </p:blipFill>
        <p:spPr>
          <a:xfrm>
            <a:off x="272058" y="5586500"/>
            <a:ext cx="820544" cy="90351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72058" y="6457890"/>
            <a:ext cx="3575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>
                <a:solidFill>
                  <a:srgbClr val="231F20"/>
                </a:solidFill>
                <a:latin typeface="Candara" panose="020E0502030303020204" pitchFamily="34" charset="0"/>
              </a:rPr>
              <a:t>www.labcostruiresostenibile.it</a:t>
            </a:r>
            <a:endParaRPr lang="it-IT" sz="2000" i="1" dirty="0">
              <a:latin typeface="Candara" panose="020E0502030303020204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569786" y="5888066"/>
            <a:ext cx="3217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500" i="1" dirty="0">
                <a:solidFill>
                  <a:srgbClr val="231F20"/>
                </a:solidFill>
                <a:latin typeface="Candara" panose="020E0502030303020204" pitchFamily="34" charset="0"/>
              </a:rPr>
              <a:t>Durante il corso sarà possibile visitare il Centro Abitare </a:t>
            </a:r>
            <a:r>
              <a:rPr lang="it-IT" sz="1500" i="1" dirty="0" smtClean="0">
                <a:solidFill>
                  <a:srgbClr val="231F20"/>
                </a:solidFill>
                <a:latin typeface="Candara" panose="020E0502030303020204" pitchFamily="34" charset="0"/>
              </a:rPr>
              <a:t>Mediterraneo</a:t>
            </a:r>
            <a:endParaRPr lang="it-IT" sz="1500" i="1" dirty="0">
              <a:solidFill>
                <a:srgbClr val="231F2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572</Words>
  <Application>Microsoft Office PowerPoint</Application>
  <PresentationFormat>Personalizzato</PresentationFormat>
  <Paragraphs>87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Candara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Pacini</dc:creator>
  <cp:lastModifiedBy>Giulia Pacini</cp:lastModifiedBy>
  <cp:revision>62</cp:revision>
  <cp:lastPrinted>2019-09-06T11:15:23Z</cp:lastPrinted>
  <dcterms:created xsi:type="dcterms:W3CDTF">2019-08-22T08:54:34Z</dcterms:created>
  <dcterms:modified xsi:type="dcterms:W3CDTF">2019-09-24T11:20:09Z</dcterms:modified>
</cp:coreProperties>
</file>